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6" r:id="rId8"/>
    <p:sldId id="260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520647-48E1-4D49-A9EE-8C794172FFF3}" type="datetimeFigureOut">
              <a:rPr lang="pl-PL" smtClean="0"/>
              <a:pPr/>
              <a:t>2018-04-17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6DD73F-307A-43EB-BF16-B4621870C5C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otify.com/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andraheyersongs.com/" TargetMode="External"/><Relationship Id="rId13" Type="http://schemas.openxmlformats.org/officeDocument/2006/relationships/hyperlink" Target="https://www.youtube.com/watch?v=hu0CLtVU2l0" TargetMode="External"/><Relationship Id="rId3" Type="http://schemas.openxmlformats.org/officeDocument/2006/relationships/hyperlink" Target="http://lyricstraining.com/" TargetMode="External"/><Relationship Id="rId7" Type="http://schemas.openxmlformats.org/officeDocument/2006/relationships/hyperlink" Target="http://picnicenglish.com/" TargetMode="External"/><Relationship Id="rId12" Type="http://schemas.openxmlformats.org/officeDocument/2006/relationships/hyperlink" Target="https://www.youtube.com/watch?v=H1dbXz_yvf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abelperez.com/songs.htm" TargetMode="External"/><Relationship Id="rId11" Type="http://schemas.openxmlformats.org/officeDocument/2006/relationships/hyperlink" Target="https://www.youtube.com/watch?v=h8jr7is3jHo" TargetMode="External"/><Relationship Id="rId5" Type="http://schemas.openxmlformats.org/officeDocument/2006/relationships/hyperlink" Target="https://en.islcollective.com/resources/search_result?Tags=song" TargetMode="External"/><Relationship Id="rId10" Type="http://schemas.openxmlformats.org/officeDocument/2006/relationships/hyperlink" Target="https://www.youtube.com/watch?v=i3UiiZIeRKg" TargetMode="External"/><Relationship Id="rId4" Type="http://schemas.openxmlformats.org/officeDocument/2006/relationships/hyperlink" Target="https://busyteacher.org/classroom_activities-listening/songs_and_lyrics/" TargetMode="External"/><Relationship Id="rId9" Type="http://schemas.openxmlformats.org/officeDocument/2006/relationships/hyperlink" Target="https://www.speakinglatino.com/sin-para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wolnijmuzyke.pl/artykuly/nauka-jezykow-podczas-sluchania-muzyki-6-porad" TargetMode="External"/><Relationship Id="rId2" Type="http://schemas.openxmlformats.org/officeDocument/2006/relationships/hyperlink" Target="https://madamepolyglot.pl/muzyka-w-nauce-jezyka-obceg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1052736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„JĘZYK JEST MUZYKĄ”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3400425" cy="1343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172200" cy="13716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2900" dirty="0" smtClean="0">
                <a:solidFill>
                  <a:srgbClr val="002060"/>
                </a:solidFill>
              </a:rPr>
              <a:t>"International high five for teachers: together for innovation" </a:t>
            </a:r>
            <a:endParaRPr lang="pl-PL" sz="2900" dirty="0" smtClean="0">
              <a:solidFill>
                <a:srgbClr val="002060"/>
              </a:solidFill>
            </a:endParaRPr>
          </a:p>
          <a:p>
            <a:pPr algn="ctr"/>
            <a:endParaRPr lang="pl-PL" sz="2900" dirty="0" smtClean="0">
              <a:solidFill>
                <a:srgbClr val="002060"/>
              </a:solidFill>
            </a:endParaRPr>
          </a:p>
          <a:p>
            <a:pPr algn="ctr"/>
            <a:r>
              <a:rPr lang="en-US" sz="2900" dirty="0" smtClean="0">
                <a:solidFill>
                  <a:srgbClr val="002060"/>
                </a:solidFill>
              </a:rPr>
              <a:t>„</a:t>
            </a:r>
            <a:r>
              <a:rPr lang="en-US" sz="2900" dirty="0" err="1" smtClean="0">
                <a:solidFill>
                  <a:srgbClr val="002060"/>
                </a:solidFill>
              </a:rPr>
              <a:t>Mobilność</a:t>
            </a:r>
            <a:r>
              <a:rPr lang="en-US" sz="2900" dirty="0" smtClean="0">
                <a:solidFill>
                  <a:srgbClr val="002060"/>
                </a:solidFill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</a:rPr>
              <a:t>kadry</a:t>
            </a:r>
            <a:r>
              <a:rPr lang="en-US" sz="2900" dirty="0" smtClean="0">
                <a:solidFill>
                  <a:srgbClr val="002060"/>
                </a:solidFill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</a:rPr>
              <a:t>edukacji</a:t>
            </a:r>
            <a:r>
              <a:rPr lang="en-US" sz="2900" dirty="0" smtClean="0">
                <a:solidFill>
                  <a:srgbClr val="002060"/>
                </a:solidFill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</a:rPr>
              <a:t>szkolnej</a:t>
            </a:r>
            <a:r>
              <a:rPr lang="en-US" sz="2900" dirty="0" smtClean="0">
                <a:solidFill>
                  <a:srgbClr val="002060"/>
                </a:solidFill>
              </a:rPr>
              <a:t>”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 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843808" y="638132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900" dirty="0" smtClean="0"/>
              <a:t>http://www.earlylanguages.com/2012/08/7-tips-to-help-children-learn-second.html</a:t>
            </a:r>
            <a:endParaRPr lang="pl-PL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B385"/>
              </a:clrFrom>
              <a:clrTo>
                <a:srgbClr val="CEB38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23292">
            <a:off x="5652560" y="2207087"/>
            <a:ext cx="2973586" cy="223284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2843808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900" dirty="0" smtClean="0"/>
              <a:t>http://clipart-library.com/music-art-images.html</a:t>
            </a:r>
            <a:endParaRPr lang="pl-PL" sz="900" dirty="0"/>
          </a:p>
        </p:txBody>
      </p:sp>
      <p:pic>
        <p:nvPicPr>
          <p:cNvPr id="4" name="Picture 2" descr="logo-fundusze-europejskie-i-unii-europejskiej,pic1,1204,98626,150599,with-ratio,16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1573212" cy="8842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b="1" smtClean="0">
                <a:solidFill>
                  <a:schemeClr val="accent1">
                    <a:lumMod val="75000"/>
                  </a:schemeClr>
                </a:solidFill>
              </a:rPr>
              <a:t>Dlaczego warto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uczyć się języka obcego poprzez piosenki?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l-PL" sz="3700" b="1" dirty="0" smtClean="0">
                <a:solidFill>
                  <a:schemeClr val="accent2">
                    <a:lumMod val="50000"/>
                  </a:schemeClr>
                </a:solidFill>
              </a:rPr>
              <a:t>Są skuteczne.</a:t>
            </a:r>
            <a:r>
              <a:rPr lang="pl-PL" sz="3700" dirty="0" smtClean="0"/>
              <a:t> Istnieje wiele naukowych opracowań, które dowodzą, że muzyka może pomóc uczniom przyswoić gramatykę, słownictwo oraz poprawić pisownię.</a:t>
            </a:r>
          </a:p>
          <a:p>
            <a:pPr>
              <a:buFont typeface="Wingdings" pitchFamily="2" charset="2"/>
              <a:buChar char="Ø"/>
            </a:pPr>
            <a:r>
              <a:rPr lang="pl-PL" sz="3700" b="1" dirty="0" smtClean="0">
                <a:solidFill>
                  <a:schemeClr val="accent2">
                    <a:lumMod val="50000"/>
                  </a:schemeClr>
                </a:solidFill>
              </a:rPr>
              <a:t>Uczą intonacji</a:t>
            </a:r>
            <a:r>
              <a:rPr lang="pl-PL" sz="37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pl-PL" sz="3700" dirty="0" smtClean="0"/>
              <a:t> Słuchanie piosenek pozwoli również skoncentrować się na wymowie i zrozumieniu rytmu, intonacji </a:t>
            </a:r>
            <a:r>
              <a:rPr lang="pl-PL" sz="3700" dirty="0" smtClean="0">
                <a:solidFill>
                  <a:schemeClr val="accent2">
                    <a:lumMod val="50000"/>
                  </a:schemeClr>
                </a:solidFill>
              </a:rPr>
              <a:t>języka obcego.</a:t>
            </a:r>
          </a:p>
          <a:p>
            <a:pPr>
              <a:buFont typeface="Wingdings" pitchFamily="2" charset="2"/>
              <a:buChar char="Ø"/>
            </a:pPr>
            <a:r>
              <a:rPr lang="pl-PL" sz="3700" b="1" dirty="0" smtClean="0">
                <a:solidFill>
                  <a:schemeClr val="accent2">
                    <a:lumMod val="50000"/>
                  </a:schemeClr>
                </a:solidFill>
              </a:rPr>
              <a:t>Język sam wchodzi do głowy</a:t>
            </a:r>
            <a:r>
              <a:rPr lang="pl-PL" sz="3700" dirty="0" smtClean="0"/>
              <a:t>. </a:t>
            </a:r>
            <a:r>
              <a:rPr lang="pl-PL" sz="3700" dirty="0"/>
              <a:t>M</a:t>
            </a:r>
            <a:r>
              <a:rPr lang="pl-PL" sz="3700" dirty="0" smtClean="0"/>
              <a:t>uzyka ma niezwykłą zdolność zakotwiczania się w naszych głowach. </a:t>
            </a:r>
          </a:p>
          <a:p>
            <a:pPr>
              <a:buFont typeface="Wingdings" pitchFamily="2" charset="2"/>
              <a:buChar char="Ø"/>
            </a:pPr>
            <a:r>
              <a:rPr lang="pl-PL" sz="3700" b="1" dirty="0" smtClean="0">
                <a:solidFill>
                  <a:schemeClr val="tx2"/>
                </a:solidFill>
              </a:rPr>
              <a:t>Wzbudza emocje. </a:t>
            </a:r>
            <a:r>
              <a:rPr lang="pl-PL" sz="3700" dirty="0" smtClean="0"/>
              <a:t>Krótko mówiąc, łatwiej jest pamiętać to, co porusza nasze uczucia i emocje</a:t>
            </a:r>
          </a:p>
          <a:p>
            <a:pPr>
              <a:buFont typeface="Wingdings" pitchFamily="2" charset="2"/>
              <a:buChar char="Ø"/>
            </a:pPr>
            <a:r>
              <a:rPr lang="pl-PL" sz="3700" b="1" dirty="0" smtClean="0">
                <a:solidFill>
                  <a:schemeClr val="accent2">
                    <a:lumMod val="50000"/>
                  </a:schemeClr>
                </a:solidFill>
              </a:rPr>
              <a:t>Uczą języka codziennego i mowy potocznej. </a:t>
            </a:r>
            <a:endParaRPr lang="pl-PL" sz="3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3700" b="1" dirty="0" smtClean="0">
                <a:solidFill>
                  <a:schemeClr val="accent2">
                    <a:lumMod val="50000"/>
                  </a:schemeClr>
                </a:solidFill>
              </a:rPr>
              <a:t>Muzyka jest łatwym nawykiem. </a:t>
            </a:r>
            <a:r>
              <a:rPr lang="pl-PL" sz="3700" dirty="0" smtClean="0"/>
              <a:t>Jednym z powodów trudności w nauce języków obcych jest brak dodatkowych kilku minut w ciągu dnia na naukę. Muzykę możesz zabrać ze sobą wszędzie.</a:t>
            </a:r>
          </a:p>
          <a:p>
            <a:pPr>
              <a:buFont typeface="Wingdings" pitchFamily="2" charset="2"/>
              <a:buChar char="Ø"/>
            </a:pPr>
            <a:r>
              <a:rPr lang="pl-PL" sz="3700" b="1" dirty="0" smtClean="0">
                <a:solidFill>
                  <a:schemeClr val="accent2">
                    <a:lumMod val="50000"/>
                  </a:schemeClr>
                </a:solidFill>
              </a:rPr>
              <a:t>Muzyka daje wgląd w kulturę</a:t>
            </a:r>
            <a:r>
              <a:rPr lang="pl-PL" sz="37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pl-PL" sz="3700" dirty="0" smtClean="0"/>
              <a:t> sposoby myślenia. Znajomość popularnych piosenek i artystów daje temat do rozmów ze znajomymi.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Dla ucznia – jak uczyć się języka z piosenek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Znalezione obrazy dla zapytania SONGS IN THE CLASS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81736"/>
            <a:ext cx="1565089" cy="2376264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992888" cy="5017768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Zanim zaczniesz, uważaj na pułapki!</a:t>
            </a:r>
          </a:p>
          <a:p>
            <a:pPr algn="ctr" fontAlgn="base">
              <a:buNone/>
            </a:pPr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/>
            <a:r>
              <a:rPr lang="pl-PL" dirty="0" smtClean="0"/>
              <a:t> Musisz </a:t>
            </a:r>
            <a:r>
              <a:rPr lang="pl-PL" dirty="0"/>
              <a:t>wybrać utwory, z których </a:t>
            </a:r>
            <a:r>
              <a:rPr lang="pl-PL" dirty="0" smtClean="0"/>
              <a:t>rzeczywiście będziesz </a:t>
            </a:r>
            <a:r>
              <a:rPr lang="pl-PL" dirty="0"/>
              <a:t>się uczyć. </a:t>
            </a:r>
            <a:r>
              <a:rPr lang="pl-PL" dirty="0" smtClean="0"/>
              <a:t>Omijaj na początek utwory, które:</a:t>
            </a:r>
            <a:endParaRPr lang="pl-PL" dirty="0"/>
          </a:p>
          <a:p>
            <a:pPr fontAlgn="base">
              <a:buFont typeface="Wingdings" pitchFamily="2" charset="2"/>
              <a:buChar char="Ø"/>
            </a:pPr>
            <a:r>
              <a:rPr lang="pl-PL" dirty="0"/>
              <a:t>używają trudnego języka, który nie jest powszechnie </a:t>
            </a:r>
            <a:r>
              <a:rPr lang="pl-PL" dirty="0" smtClean="0"/>
              <a:t>używany</a:t>
            </a:r>
          </a:p>
          <a:p>
            <a:pPr fontAlgn="base">
              <a:buFont typeface="Wingdings" pitchFamily="2" charset="2"/>
              <a:buChar char="Ø"/>
            </a:pPr>
            <a:r>
              <a:rPr lang="pl-PL" dirty="0" smtClean="0"/>
              <a:t>Nie interesują cię tematycznie i muzycznie</a:t>
            </a:r>
            <a:endParaRPr lang="pl-PL" dirty="0"/>
          </a:p>
          <a:p>
            <a:pPr fontAlgn="base">
              <a:buFont typeface="Wingdings" pitchFamily="2" charset="2"/>
              <a:buChar char="Ø"/>
            </a:pPr>
            <a:r>
              <a:rPr lang="pl-PL" dirty="0" smtClean="0"/>
              <a:t>są </a:t>
            </a:r>
            <a:r>
              <a:rPr lang="pl-PL" dirty="0"/>
              <a:t>zbyt szybkie (trudno się uczyć)</a:t>
            </a:r>
          </a:p>
          <a:p>
            <a:pPr fontAlgn="base">
              <a:buFont typeface="Wingdings" pitchFamily="2" charset="2"/>
              <a:buChar char="Ø"/>
            </a:pPr>
            <a:r>
              <a:rPr lang="pl-PL" dirty="0"/>
              <a:t>nie ma już </a:t>
            </a:r>
            <a:r>
              <a:rPr lang="pl-PL" dirty="0" smtClean="0"/>
              <a:t>dostępnych tekstów</a:t>
            </a:r>
            <a:endParaRPr lang="pl-PL" dirty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339752" y="652534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 smtClean="0"/>
              <a:t>https://www.go-tefl.com/teflblog/using-songs-in-the-tefl-classroom/</a:t>
            </a:r>
            <a:endParaRPr lang="pl-PL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Samodzielna nauka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 Szukaj utworów w odpowiednim miejscu.</a:t>
            </a:r>
          </a:p>
          <a:p>
            <a:pPr>
              <a:buNone/>
            </a:pPr>
            <a:r>
              <a:rPr lang="pl-PL" dirty="0" smtClean="0"/>
              <a:t>(</a:t>
            </a:r>
            <a:r>
              <a:rPr lang="pl-PL" dirty="0"/>
              <a:t> </a:t>
            </a:r>
            <a:r>
              <a:rPr lang="pl-PL" dirty="0" err="1"/>
              <a:t>YouTube</a:t>
            </a:r>
            <a:r>
              <a:rPr lang="pl-PL" dirty="0"/>
              <a:t> i </a:t>
            </a:r>
            <a:r>
              <a:rPr lang="pl-PL" dirty="0" err="1" smtClean="0"/>
              <a:t>Vimeo</a:t>
            </a:r>
            <a:r>
              <a:rPr lang="pl-PL" dirty="0" smtClean="0"/>
              <a:t>, </a:t>
            </a:r>
            <a:r>
              <a:rPr lang="pl-PL" dirty="0" err="1"/>
              <a:t>Spotify</a:t>
            </a:r>
            <a:r>
              <a:rPr lang="pl-PL" dirty="0"/>
              <a:t>, </a:t>
            </a:r>
            <a:r>
              <a:rPr lang="pl-PL" dirty="0">
                <a:hlinkClick r:id="rId2"/>
              </a:rPr>
              <a:t>https://www.spotify.com/pl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pl-PL" dirty="0"/>
              <a:t> Korzystaj z tekstów piosenek</a:t>
            </a:r>
            <a:r>
              <a:rPr lang="pl-PL" dirty="0" smtClean="0"/>
              <a:t>.</a:t>
            </a:r>
            <a:r>
              <a:rPr lang="pl-PL" dirty="0"/>
              <a:t> </a:t>
            </a:r>
            <a:r>
              <a:rPr lang="pl-PL" dirty="0" smtClean="0"/>
              <a:t>Trzeba poświęcić </a:t>
            </a:r>
            <a:r>
              <a:rPr lang="pl-PL" dirty="0"/>
              <a:t>trochę czasu </a:t>
            </a:r>
            <a:r>
              <a:rPr lang="pl-PL" dirty="0" smtClean="0"/>
              <a:t>na teksty, </a:t>
            </a:r>
            <a:r>
              <a:rPr lang="pl-PL" dirty="0"/>
              <a:t>aby je zrozumieć</a:t>
            </a:r>
            <a:r>
              <a:rPr lang="pl-PL" dirty="0" smtClean="0"/>
              <a:t>.</a:t>
            </a:r>
          </a:p>
          <a:p>
            <a:r>
              <a:rPr lang="pl-PL" dirty="0"/>
              <a:t>Ucz się słówek</a:t>
            </a:r>
            <a:r>
              <a:rPr lang="pl-PL" dirty="0" smtClean="0"/>
              <a:t>.</a:t>
            </a:r>
            <a:r>
              <a:rPr lang="pl-PL" dirty="0"/>
              <a:t> Przysłowiowo rozbierz  piosenkę na czynniki pierwsze, słowo po słowie i spróbuj opanować każde słowo, tak aby była częścią Twojego zasobu słownictwa. </a:t>
            </a:r>
            <a:endParaRPr lang="pl-PL" dirty="0" smtClean="0"/>
          </a:p>
          <a:p>
            <a:r>
              <a:rPr lang="pl-PL" i="1" dirty="0"/>
              <a:t>Śpiewać każdy może…</a:t>
            </a:r>
            <a:r>
              <a:rPr lang="pl-PL" dirty="0"/>
              <a:t>  </a:t>
            </a:r>
            <a:r>
              <a:rPr lang="pl-PL" dirty="0" smtClean="0"/>
              <a:t>Śpiewanie na głos zmusza usta </a:t>
            </a:r>
            <a:r>
              <a:rPr lang="pl-PL" dirty="0"/>
              <a:t>do przyjęcia właściwych kształtów i poruszania się z rytmem piosenki</a:t>
            </a:r>
            <a:r>
              <a:rPr lang="pl-PL" dirty="0" smtClean="0"/>
              <a:t>.</a:t>
            </a:r>
          </a:p>
          <a:p>
            <a:r>
              <a:rPr lang="pl-PL" dirty="0"/>
              <a:t>Spróbuj śpiewać z </a:t>
            </a:r>
            <a:r>
              <a:rPr lang="pl-PL" dirty="0" smtClean="0"/>
              <a:t>pamięci i wracaj do piosenek, by utrwalać słownictwo.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500" b="1" dirty="0" smtClean="0">
                <a:solidFill>
                  <a:schemeClr val="accent1">
                    <a:lumMod val="75000"/>
                  </a:schemeClr>
                </a:solidFill>
              </a:rPr>
              <a:t>Dla nauczyciela-co zrobić by nauka z użyciem piosenek przyniosła pożądane efekty?</a:t>
            </a:r>
            <a:endParaRPr lang="pl-PL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80920" cy="5256584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Uczniowie zawsze z przyjemnością posłuchają utworu</a:t>
            </a:r>
            <a:r>
              <a:rPr lang="pl-PL" dirty="0" smtClean="0"/>
              <a:t>, ale zadaniem nauczyciela jest wykorzystać tę miłą chwilę w sposób efektywny. </a:t>
            </a:r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Muzyka i piosenki nie mogą stanowić podstawy </a:t>
            </a:r>
            <a:r>
              <a:rPr lang="pl-PL" dirty="0" smtClean="0"/>
              <a:t>do nauki języka obcego. Są one raczej pewnego rodzaju odskocznią od pracy z podręcznikiem. </a:t>
            </a:r>
          </a:p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Wybierając materiał muzyczny należy pamiętać o kilku zasadach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dobranie muzyki według gustów uczniów, a nie nauczyciela </a:t>
            </a:r>
            <a:br>
              <a:rPr lang="pl-PL" dirty="0" smtClean="0"/>
            </a:br>
            <a:r>
              <a:rPr lang="pl-PL" dirty="0" smtClean="0"/>
              <a:t>- dopasowanie muzyki do wieku uczniów, poziomu językowego, liczebności klasy, a nawet pory dnia, o której odbywa się lekcja.</a:t>
            </a:r>
            <a:br>
              <a:rPr lang="pl-PL" dirty="0" smtClean="0"/>
            </a:br>
            <a:r>
              <a:rPr lang="pl-PL" dirty="0" smtClean="0"/>
              <a:t>- należy wybrać te tytuły, które uzupełniają materiał przerabiany w danym momencie (to samo słownictwo, struktury gramatyczne, etc); </a:t>
            </a:r>
            <a:br>
              <a:rPr lang="pl-PL" dirty="0" smtClean="0"/>
            </a:br>
            <a:r>
              <a:rPr lang="pl-PL" dirty="0" smtClean="0"/>
              <a:t>- dobieranie  piosenek/muzyki, które działają na uczucia i wyobraźnie, tak by po ich wysłuchaniu uczeń miał ochotę podzielić się swymi myślami.</a:t>
            </a:r>
          </a:p>
          <a:p>
            <a:pPr>
              <a:buNone/>
            </a:pPr>
            <a:r>
              <a:rPr lang="pl-PL" dirty="0" smtClean="0"/>
              <a:t>	- Niech będą to łatwe w odbiorze piosenki z prostym do zapamiętania tekstem, np. </a:t>
            </a:r>
            <a:r>
              <a:rPr lang="pl-PL" i="1" dirty="0" err="1" smtClean="0"/>
              <a:t>It</a:t>
            </a:r>
            <a:r>
              <a:rPr lang="pl-PL" i="1" dirty="0" smtClean="0"/>
              <a:t> </a:t>
            </a:r>
            <a:r>
              <a:rPr lang="pl-PL" i="1" dirty="0" err="1" smtClean="0"/>
              <a:t>Must</a:t>
            </a:r>
            <a:r>
              <a:rPr lang="pl-PL" i="1" dirty="0" smtClean="0"/>
              <a:t> </a:t>
            </a:r>
            <a:r>
              <a:rPr lang="pl-PL" i="1" dirty="0" err="1" smtClean="0"/>
              <a:t>Have</a:t>
            </a:r>
            <a:r>
              <a:rPr lang="pl-PL" i="1" dirty="0" smtClean="0"/>
              <a:t> </a:t>
            </a:r>
            <a:r>
              <a:rPr lang="pl-PL" i="1" dirty="0" err="1" smtClean="0"/>
              <a:t>Been</a:t>
            </a:r>
            <a:r>
              <a:rPr lang="pl-PL" i="1" dirty="0" smtClean="0"/>
              <a:t> </a:t>
            </a:r>
            <a:r>
              <a:rPr lang="pl-PL" i="1" dirty="0" err="1" smtClean="0"/>
              <a:t>Love</a:t>
            </a:r>
            <a:r>
              <a:rPr lang="pl-PL" dirty="0" smtClean="0"/>
              <a:t> </a:t>
            </a:r>
            <a:r>
              <a:rPr lang="pl-PL" dirty="0" err="1" smtClean="0"/>
              <a:t>Roxette</a:t>
            </a:r>
            <a:r>
              <a:rPr lang="pl-PL" dirty="0" smtClean="0"/>
              <a:t>, </a:t>
            </a:r>
            <a:r>
              <a:rPr lang="pl-PL" i="1" dirty="0" err="1" smtClean="0"/>
              <a:t>Still</a:t>
            </a:r>
            <a:r>
              <a:rPr lang="pl-PL" i="1" dirty="0" smtClean="0"/>
              <a:t> </a:t>
            </a:r>
            <a:r>
              <a:rPr lang="pl-PL" i="1" dirty="0" err="1" smtClean="0"/>
              <a:t>Loving</a:t>
            </a:r>
            <a:r>
              <a:rPr lang="pl-PL" i="1" dirty="0" smtClean="0"/>
              <a:t> You</a:t>
            </a:r>
            <a:r>
              <a:rPr lang="pl-PL" dirty="0" smtClean="0"/>
              <a:t> zespołu </a:t>
            </a:r>
            <a:r>
              <a:rPr lang="pl-PL" dirty="0" err="1" smtClean="0"/>
              <a:t>Scorpions</a:t>
            </a:r>
            <a:r>
              <a:rPr lang="pl-PL" dirty="0" smtClean="0"/>
              <a:t>, </a:t>
            </a:r>
            <a:r>
              <a:rPr lang="pl-PL" i="1" dirty="0" err="1" smtClean="0"/>
              <a:t>Paradise</a:t>
            </a:r>
            <a:r>
              <a:rPr lang="pl-PL" dirty="0" smtClean="0"/>
              <a:t> </a:t>
            </a:r>
            <a:r>
              <a:rPr lang="pl-PL" dirty="0" err="1" smtClean="0"/>
              <a:t>Coldplay</a:t>
            </a:r>
            <a:r>
              <a:rPr lang="pl-PL" dirty="0" smtClean="0"/>
              <a:t>, </a:t>
            </a:r>
            <a:r>
              <a:rPr lang="pl-PL" i="1" dirty="0" err="1" smtClean="0"/>
              <a:t>Diamonds</a:t>
            </a:r>
            <a:r>
              <a:rPr lang="pl-PL" dirty="0" smtClean="0"/>
              <a:t> </a:t>
            </a:r>
            <a:r>
              <a:rPr lang="pl-PL" dirty="0" err="1" smtClean="0"/>
              <a:t>Rihanny</a:t>
            </a:r>
            <a:r>
              <a:rPr lang="pl-PL" dirty="0" smtClean="0"/>
              <a:t>, </a:t>
            </a:r>
            <a:r>
              <a:rPr lang="pl-PL" i="1" dirty="0" smtClean="0"/>
              <a:t>Ich </a:t>
            </a:r>
            <a:r>
              <a:rPr lang="pl-PL" i="1" dirty="0" err="1" smtClean="0"/>
              <a:t>bin</a:t>
            </a:r>
            <a:r>
              <a:rPr lang="pl-PL" i="1" dirty="0" smtClean="0"/>
              <a:t> </a:t>
            </a:r>
            <a:r>
              <a:rPr lang="pl-PL" i="1" dirty="0" err="1" smtClean="0"/>
              <a:t>die</a:t>
            </a:r>
            <a:r>
              <a:rPr lang="pl-PL" i="1" dirty="0" smtClean="0"/>
              <a:t> </a:t>
            </a:r>
            <a:r>
              <a:rPr lang="pl-PL" i="1" dirty="0" err="1" smtClean="0"/>
              <a:t>Frau</a:t>
            </a:r>
            <a:r>
              <a:rPr lang="pl-PL" i="1" dirty="0" smtClean="0"/>
              <a:t> </a:t>
            </a:r>
            <a:r>
              <a:rPr lang="pl-PL" i="1" dirty="0" err="1" smtClean="0"/>
              <a:t>meines</a:t>
            </a:r>
            <a:r>
              <a:rPr lang="pl-PL" i="1" dirty="0" smtClean="0"/>
              <a:t> </a:t>
            </a:r>
            <a:r>
              <a:rPr lang="pl-PL" i="1" dirty="0" err="1" smtClean="0"/>
              <a:t>Lebens</a:t>
            </a:r>
            <a:r>
              <a:rPr lang="pl-PL" dirty="0" smtClean="0"/>
              <a:t> </a:t>
            </a:r>
            <a:r>
              <a:rPr lang="pl-PL" dirty="0" err="1" smtClean="0"/>
              <a:t>Maite</a:t>
            </a:r>
            <a:r>
              <a:rPr lang="pl-PL" dirty="0" smtClean="0"/>
              <a:t> </a:t>
            </a:r>
            <a:r>
              <a:rPr lang="pl-PL" dirty="0" err="1" smtClean="0"/>
              <a:t>Kelly</a:t>
            </a:r>
            <a:r>
              <a:rPr lang="pl-PL" dirty="0" smtClean="0"/>
              <a:t>,  </a:t>
            </a:r>
            <a:r>
              <a:rPr lang="pl-PL" i="1" dirty="0" err="1" smtClean="0"/>
              <a:t>Das</a:t>
            </a:r>
            <a:r>
              <a:rPr lang="pl-PL" i="1" dirty="0" smtClean="0"/>
              <a:t> </a:t>
            </a:r>
            <a:r>
              <a:rPr lang="pl-PL" i="1" dirty="0" err="1" smtClean="0"/>
              <a:t>is</a:t>
            </a:r>
            <a:r>
              <a:rPr lang="pl-PL" i="1" dirty="0" smtClean="0"/>
              <a:t> der Moment</a:t>
            </a:r>
            <a:r>
              <a:rPr lang="pl-PL" dirty="0" smtClean="0"/>
              <a:t> </a:t>
            </a:r>
            <a:r>
              <a:rPr lang="pl-PL" dirty="0" err="1" smtClean="0"/>
              <a:t>Totenhosen</a:t>
            </a:r>
            <a:r>
              <a:rPr lang="pl-PL" dirty="0" smtClean="0"/>
              <a:t>, </a:t>
            </a:r>
            <a:r>
              <a:rPr lang="pl-PL" i="1" dirty="0" smtClean="0"/>
              <a:t>Sofia</a:t>
            </a:r>
            <a:r>
              <a:rPr lang="pl-PL" dirty="0" smtClean="0"/>
              <a:t> lub </a:t>
            </a:r>
            <a:r>
              <a:rPr lang="pl-PL" i="1" dirty="0" err="1" smtClean="0"/>
              <a:t>Vola</a:t>
            </a:r>
            <a:r>
              <a:rPr lang="pl-PL" dirty="0" err="1" smtClean="0"/>
              <a:t>r</a:t>
            </a:r>
            <a:r>
              <a:rPr lang="pl-PL" dirty="0" smtClean="0"/>
              <a:t> Alvaro </a:t>
            </a:r>
            <a:r>
              <a:rPr lang="pl-PL" dirty="0" err="1" smtClean="0"/>
              <a:t>Soler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99412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Narzędzia do nauki języka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przez piosenki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367212" cy="1944216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7992888" cy="540060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Ciekawe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narzędzie </a:t>
            </a:r>
            <a:r>
              <a:rPr lang="pl-PL" dirty="0"/>
              <a:t>- </a:t>
            </a:r>
            <a:r>
              <a:rPr lang="pl-PL" b="1" dirty="0" err="1" smtClean="0">
                <a:hlinkClick r:id="rId3"/>
              </a:rPr>
              <a:t>lyricstraining.com</a:t>
            </a:r>
            <a:endParaRPr lang="pl-PL" dirty="0"/>
          </a:p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Song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worksheet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dirty="0" smtClean="0"/>
              <a:t>(piosenki + zestawy ćwiczeń)</a:t>
            </a:r>
          </a:p>
          <a:p>
            <a:pPr>
              <a:buFontTx/>
              <a:buChar char="-"/>
            </a:pPr>
            <a:r>
              <a:rPr lang="pl-PL" dirty="0" smtClean="0">
                <a:hlinkClick r:id="rId4"/>
              </a:rPr>
              <a:t>https://busyteacher.org/classroom_activities-listening/songs_and_lyrics/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http://www.esl-galaxy.com/music.htm</a:t>
            </a:r>
          </a:p>
          <a:p>
            <a:pPr>
              <a:buFontTx/>
              <a:buChar char="-"/>
            </a:pPr>
            <a:r>
              <a:rPr lang="pl-PL" dirty="0" smtClean="0">
                <a:hlinkClick r:id="rId5"/>
              </a:rPr>
              <a:t>https://en.islcollective.com/resources/search_result?Tags=song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6"/>
              </a:rPr>
              <a:t>http://www.isabelperez.com/songs.htm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7"/>
              </a:rPr>
              <a:t>http://picnicenglish.com/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8"/>
              </a:rPr>
              <a:t>https://sandraheyersongs.com/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9"/>
              </a:rPr>
              <a:t>https://www.speakinglatino.com/sin-parar/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10"/>
              </a:rPr>
              <a:t>https://www.youtube.com/watch?v=i3UiiZIeRKg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https://pl.pinterest.com/mnkatz/spanish-classroom-songsmusic/?lp=true</a:t>
            </a:r>
          </a:p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Połączenie muzyki i tańca do nauki </a:t>
            </a:r>
            <a:r>
              <a:rPr lang="pl-PL" dirty="0" smtClean="0"/>
              <a:t>(</a:t>
            </a:r>
            <a:r>
              <a:rPr lang="pl-PL" dirty="0" smtClean="0">
                <a:hlinkClick r:id="rId11" tooltip="Sorry - Justin Bieber (feat. J Balvin) [Latino Remix] Marlon Alves Dance MAs"/>
              </a:rPr>
              <a:t>Sorry - Justin </a:t>
            </a:r>
            <a:r>
              <a:rPr lang="pl-PL" dirty="0" err="1" smtClean="0">
                <a:hlinkClick r:id="rId11" tooltip="Sorry - Justin Bieber (feat. J Balvin) [Latino Remix] Marlon Alves Dance MAs"/>
              </a:rPr>
              <a:t>Bieber</a:t>
            </a:r>
            <a:r>
              <a:rPr lang="pl-PL" dirty="0" smtClean="0">
                <a:hlinkClick r:id="rId11" tooltip="Sorry - Justin Bieber (feat. J Balvin) [Latino Remix] Marlon Alves Dance MAs"/>
              </a:rPr>
              <a:t> (</a:t>
            </a:r>
            <a:r>
              <a:rPr lang="pl-PL" dirty="0" err="1" smtClean="0">
                <a:hlinkClick r:id="rId11" tooltip="Sorry - Justin Bieber (feat. J Balvin) [Latino Remix] Marlon Alves Dance MAs"/>
              </a:rPr>
              <a:t>feat</a:t>
            </a:r>
            <a:r>
              <a:rPr lang="pl-PL" dirty="0" smtClean="0">
                <a:hlinkClick r:id="rId11" tooltip="Sorry - Justin Bieber (feat. J Balvin) [Latino Remix] Marlon Alves Dance MAs"/>
              </a:rPr>
              <a:t>. J </a:t>
            </a:r>
            <a:r>
              <a:rPr lang="pl-PL" dirty="0" err="1" smtClean="0">
                <a:hlinkClick r:id="rId11" tooltip="Sorry - Justin Bieber (feat. J Balvin) [Latino Remix] Marlon Alves Dance MAs"/>
              </a:rPr>
              <a:t>Balvin</a:t>
            </a:r>
            <a:r>
              <a:rPr lang="pl-PL" dirty="0" smtClean="0">
                <a:hlinkClick r:id="rId11" tooltip="Sorry - Justin Bieber (feat. J Balvin) [Latino Remix] Marlon Alves Dance MAs"/>
              </a:rPr>
              <a:t>) [Latino </a:t>
            </a:r>
            <a:r>
              <a:rPr lang="pl-PL" dirty="0" err="1" smtClean="0">
                <a:hlinkClick r:id="rId11" tooltip="Sorry - Justin Bieber (feat. J Balvin) [Latino Remix] Marlon Alves Dance MAs"/>
              </a:rPr>
              <a:t>Remix</a:t>
            </a:r>
            <a:r>
              <a:rPr lang="pl-PL" dirty="0" smtClean="0">
                <a:hlinkClick r:id="rId11" tooltip="Sorry - Justin Bieber (feat. J Balvin) [Latino Remix] Marlon Alves Dance MAs"/>
              </a:rPr>
              <a:t>] Marlon </a:t>
            </a:r>
            <a:r>
              <a:rPr lang="pl-PL" dirty="0" err="1" smtClean="0">
                <a:hlinkClick r:id="rId11" tooltip="Sorry - Justin Bieber (feat. J Balvin) [Latino Remix] Marlon Alves Dance MAs"/>
              </a:rPr>
              <a:t>Alves</a:t>
            </a:r>
            <a:r>
              <a:rPr lang="pl-PL" dirty="0" smtClean="0">
                <a:hlinkClick r:id="rId11" tooltip="Sorry - Justin Bieber (feat. J Balvin) [Latino Remix] Marlon Alves Dance MAs"/>
              </a:rPr>
              <a:t> Dance Mas</a:t>
            </a:r>
            <a:r>
              <a:rPr lang="pl-PL" dirty="0" smtClean="0"/>
              <a:t>; </a:t>
            </a:r>
            <a:r>
              <a:rPr lang="pl-PL" dirty="0" smtClean="0">
                <a:hlinkClick r:id="rId12" tooltip="El Perdón - Nicky Jam &amp; Enrique Iglesias - Marlon Alves Dance MAs"/>
              </a:rPr>
              <a:t>El </a:t>
            </a:r>
            <a:r>
              <a:rPr lang="pl-PL" dirty="0" err="1" smtClean="0">
                <a:hlinkClick r:id="rId12" tooltip="El Perdón - Nicky Jam &amp; Enrique Iglesias - Marlon Alves Dance MAs"/>
              </a:rPr>
              <a:t>Perdón</a:t>
            </a:r>
            <a:r>
              <a:rPr lang="pl-PL" dirty="0" smtClean="0">
                <a:hlinkClick r:id="rId12" tooltip="El Perdón - Nicky Jam &amp; Enrique Iglesias - Marlon Alves Dance MAs"/>
              </a:rPr>
              <a:t> - </a:t>
            </a:r>
            <a:r>
              <a:rPr lang="pl-PL" dirty="0" err="1" smtClean="0">
                <a:hlinkClick r:id="rId12" tooltip="El Perdón - Nicky Jam &amp; Enrique Iglesias - Marlon Alves Dance MAs"/>
              </a:rPr>
              <a:t>Nicky</a:t>
            </a:r>
            <a:r>
              <a:rPr lang="pl-PL" dirty="0" smtClean="0">
                <a:hlinkClick r:id="rId12" tooltip="El Perdón - Nicky Jam &amp; Enrique Iglesias - Marlon Alves Dance MAs"/>
              </a:rPr>
              <a:t> Jam &amp; </a:t>
            </a:r>
            <a:r>
              <a:rPr lang="pl-PL" dirty="0" err="1" smtClean="0">
                <a:hlinkClick r:id="rId12" tooltip="El Perdón - Nicky Jam &amp; Enrique Iglesias - Marlon Alves Dance MAs"/>
              </a:rPr>
              <a:t>Enrique</a:t>
            </a:r>
            <a:r>
              <a:rPr lang="pl-PL" dirty="0" smtClean="0">
                <a:hlinkClick r:id="rId12" tooltip="El Perdón - Nicky Jam &amp; Enrique Iglesias - Marlon Alves Dance MAs"/>
              </a:rPr>
              <a:t> Iglesias - Marlon </a:t>
            </a:r>
            <a:r>
              <a:rPr lang="pl-PL" dirty="0" err="1" smtClean="0">
                <a:hlinkClick r:id="rId12" tooltip="El Perdón - Nicky Jam &amp; Enrique Iglesias - Marlon Alves Dance MAs"/>
              </a:rPr>
              <a:t>Alves</a:t>
            </a:r>
            <a:r>
              <a:rPr lang="pl-PL" dirty="0" smtClean="0">
                <a:hlinkClick r:id="rId12" tooltip="El Perdón - Nicky Jam &amp; Enrique Iglesias - Marlon Alves Dance MAs"/>
              </a:rPr>
              <a:t> Dance Mas</a:t>
            </a:r>
            <a:r>
              <a:rPr lang="pl-PL" dirty="0" smtClean="0"/>
              <a:t>; </a:t>
            </a:r>
            <a:r>
              <a:rPr lang="pl-PL" dirty="0" err="1" smtClean="0">
                <a:hlinkClick r:id="rId13" tooltip="Cheerleader (Felix Jaehn Remix) - OMI -Marlon Alves Dance MAs"/>
              </a:rPr>
              <a:t>Cheerleader</a:t>
            </a:r>
            <a:r>
              <a:rPr lang="pl-PL" dirty="0" smtClean="0">
                <a:hlinkClick r:id="rId13" tooltip="Cheerleader (Felix Jaehn Remix) - OMI -Marlon Alves Dance MAs"/>
              </a:rPr>
              <a:t> (Felix </a:t>
            </a:r>
            <a:r>
              <a:rPr lang="pl-PL" dirty="0" err="1" smtClean="0">
                <a:hlinkClick r:id="rId13" tooltip="Cheerleader (Felix Jaehn Remix) - OMI -Marlon Alves Dance MAs"/>
              </a:rPr>
              <a:t>Jaehn</a:t>
            </a:r>
            <a:r>
              <a:rPr lang="pl-PL" dirty="0" smtClean="0">
                <a:hlinkClick r:id="rId13" tooltip="Cheerleader (Felix Jaehn Remix) - OMI -Marlon Alves Dance MAs"/>
              </a:rPr>
              <a:t> </a:t>
            </a:r>
            <a:r>
              <a:rPr lang="pl-PL" dirty="0" err="1" smtClean="0">
                <a:hlinkClick r:id="rId13" tooltip="Cheerleader (Felix Jaehn Remix) - OMI -Marlon Alves Dance MAs"/>
              </a:rPr>
              <a:t>Remix</a:t>
            </a:r>
            <a:r>
              <a:rPr lang="pl-PL" dirty="0" smtClean="0">
                <a:hlinkClick r:id="rId13" tooltip="Cheerleader (Felix Jaehn Remix) - OMI -Marlon Alves Dance MAs"/>
              </a:rPr>
              <a:t>) - OMI -Marlon </a:t>
            </a:r>
            <a:r>
              <a:rPr lang="pl-PL" dirty="0" err="1" smtClean="0">
                <a:hlinkClick r:id="rId13" tooltip="Cheerleader (Felix Jaehn Remix) - OMI -Marlon Alves Dance MAs"/>
              </a:rPr>
              <a:t>Alves</a:t>
            </a:r>
            <a:r>
              <a:rPr lang="pl-PL" dirty="0" smtClean="0">
                <a:hlinkClick r:id="rId13" tooltip="Cheerleader (Felix Jaehn Remix) - OMI -Marlon Alves Dance MAs"/>
              </a:rPr>
              <a:t> Dance </a:t>
            </a:r>
            <a:r>
              <a:rPr lang="pl-PL" dirty="0" err="1" smtClean="0">
                <a:hlinkClick r:id="rId13" tooltip="Cheerleader (Felix Jaehn Remix) - OMI -Marlon Alves Dance MAs"/>
              </a:rPr>
              <a:t>MAs</a:t>
            </a:r>
            <a:endParaRPr lang="pl-PL" dirty="0" smtClean="0"/>
          </a:p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Piosenka jako:  </a:t>
            </a:r>
            <a:r>
              <a:rPr lang="pl-PL" dirty="0" err="1" smtClean="0"/>
              <a:t>warm-up</a:t>
            </a:r>
            <a:r>
              <a:rPr lang="pl-PL" dirty="0" smtClean="0"/>
              <a:t> podczas lekcji; jako wstęp do dyskusji; jako dyktando; dopisywanie dalszego ciągu historii, o której dany utwór opowiada; praca z video clip.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051720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800" dirty="0" smtClean="0"/>
              <a:t>http://www.kidsmusiccompany.com/information/</a:t>
            </a:r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45288" cy="1143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Madryt, styczeń 2018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Kurs języka + kurs salsy i flamenco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C:\Users\Grzegorz1\Documents\Documents\ANIA 3 HISZP\Ania\ERASMUS nauczyciele\zarządzanie prezentacje\rezultaty - tabela, prezentacje ewaluacje  nauczycieli\matwiszyn madryt,kanary\IMG_20180120_11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069531" cy="3685466"/>
          </a:xfrm>
          <a:prstGeom prst="rect">
            <a:avLst/>
          </a:prstGeom>
          <a:noFill/>
        </p:spPr>
      </p:pic>
      <p:pic>
        <p:nvPicPr>
          <p:cNvPr id="20483" name="Picture 3" descr="C:\Users\Grzegorz1\Documents\Documents\ANIA 3 HISZP\Ania\ERASMUS nauczyciele\zarządzanie prezentacje\rezultaty - tabela, prezentacje ewaluacje  nauczycieli\matwiszyn madryt,kanary\IMG_20180123_153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60848"/>
            <a:ext cx="1965951" cy="3501008"/>
          </a:xfrm>
          <a:prstGeom prst="rect">
            <a:avLst/>
          </a:prstGeom>
          <a:noFill/>
        </p:spPr>
      </p:pic>
      <p:pic>
        <p:nvPicPr>
          <p:cNvPr id="20484" name="Picture 4" descr="C:\Users\Grzegorz1\Documents\Documents\ANIA 3 HISZP\Ania\ERASMUS nauczyciele\zarządzanie prezentacje\rezultaty - tabela, prezentacje ewaluacje  nauczycieli\matwiszyn madryt,kanary\IMG_20180125_1116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437112"/>
            <a:ext cx="4061495" cy="2281457"/>
          </a:xfrm>
          <a:prstGeom prst="rect">
            <a:avLst/>
          </a:prstGeom>
          <a:noFill/>
        </p:spPr>
      </p:pic>
      <p:pic>
        <p:nvPicPr>
          <p:cNvPr id="20486" name="Picture 6" descr="IMG_20180125_151750"/>
          <p:cNvPicPr>
            <a:picLocks noChangeAspect="1" noChangeArrowheads="1"/>
          </p:cNvPicPr>
          <p:nvPr/>
        </p:nvPicPr>
        <p:blipFill>
          <a:blip r:embed="rId5" cstate="print"/>
          <a:srcRect l="21323" r="34233"/>
          <a:stretch>
            <a:fillRect/>
          </a:stretch>
        </p:blipFill>
        <p:spPr bwMode="auto">
          <a:xfrm>
            <a:off x="2627784" y="1484784"/>
            <a:ext cx="1881456" cy="2376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4" descr="C:\Users\Grzegorz1\Documents\Documents\ANIA 3 HISZP\Ania\ERASMUS nauczyciele\zarządzanie prezentacje\rezultaty - tabela, prezentacje ewaluacje  nauczycieli\matwiszyn madryt,kanary\IMG_20180118_200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484784"/>
            <a:ext cx="1525040" cy="271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Bibliografia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https://madamepolyglot.pl/muzyka-w-nauce-jezyka-obcego/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https://uwolnijmuzyke.pl/artykuly/nauka-jezykow-podczas-sluchania-muzyki-6-porad</a:t>
            </a:r>
            <a:endParaRPr lang="pl-PL" dirty="0" smtClean="0"/>
          </a:p>
          <a:p>
            <a:r>
              <a:rPr lang="pl-PL" dirty="0" smtClean="0"/>
              <a:t>http://expertschool.pl/2017/08/06/nauczyc-sie-angielskiego-poprzez-muzyke/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755</TotalTime>
  <Words>167</Words>
  <Application>Microsoft Office PowerPoint</Application>
  <PresentationFormat>Pokaz na ekranie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Wykusz</vt:lpstr>
      <vt:lpstr>„JĘZYK JEST MUZYKĄ” </vt:lpstr>
      <vt:lpstr>Dlaczego warto uczyć się języka obcego poprzez piosenki?</vt:lpstr>
      <vt:lpstr>Dla ucznia – jak uczyć się języka z piosenek</vt:lpstr>
      <vt:lpstr>Samodzielna nauka </vt:lpstr>
      <vt:lpstr>Dla nauczyciela-co zrobić by nauka z użyciem piosenek przyniosła pożądane efekty?</vt:lpstr>
      <vt:lpstr>Narzędzia do nauki języka  przez piosenki</vt:lpstr>
      <vt:lpstr>Madryt, styczeń 2018 Kurs języka + kurs salsy i flamenco</vt:lpstr>
      <vt:lpstr>Bibliografia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języka podczas słuchania muzyki</dc:title>
  <dc:creator>Grzegorz1</dc:creator>
  <cp:lastModifiedBy>Grzegorz1</cp:lastModifiedBy>
  <cp:revision>15</cp:revision>
  <dcterms:created xsi:type="dcterms:W3CDTF">2018-04-16T17:20:45Z</dcterms:created>
  <dcterms:modified xsi:type="dcterms:W3CDTF">2018-04-17T20:47:39Z</dcterms:modified>
</cp:coreProperties>
</file>